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7" r:id="rId2"/>
    <p:sldId id="258" r:id="rId3"/>
    <p:sldId id="259" r:id="rId4"/>
    <p:sldId id="261" r:id="rId5"/>
    <p:sldId id="262" r:id="rId6"/>
    <p:sldId id="263" r:id="rId7"/>
    <p:sldId id="267" r:id="rId8"/>
    <p:sldId id="265" r:id="rId9"/>
    <p:sldId id="268" r:id="rId10"/>
    <p:sldId id="266" r:id="rId11"/>
    <p:sldId id="264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7" r:id="rId20"/>
    <p:sldId id="276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56" r:id="rId3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F85FF"/>
    <a:srgbClr val="7657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29"/>
    <p:restoredTop sz="96327"/>
  </p:normalViewPr>
  <p:slideViewPr>
    <p:cSldViewPr snapToGrid="0">
      <p:cViewPr varScale="1">
        <p:scale>
          <a:sx n="147" d="100"/>
          <a:sy n="147" d="100"/>
        </p:scale>
        <p:origin x="216" y="5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C60EB-E2DD-5D44-BFC2-43A21CEEBF11}" type="datetimeFigureOut">
              <a:rPr lang="en-US" smtClean="0"/>
              <a:t>8/22/23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43FB5-C0B8-E54F-A0E0-192E31E420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2828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C60EB-E2DD-5D44-BFC2-43A21CEEBF11}" type="datetimeFigureOut">
              <a:rPr lang="en-US" smtClean="0"/>
              <a:t>8/22/23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43FB5-C0B8-E54F-A0E0-192E31E420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0850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C60EB-E2DD-5D44-BFC2-43A21CEEBF11}" type="datetimeFigureOut">
              <a:rPr lang="en-US" smtClean="0"/>
              <a:t>8/22/23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43FB5-C0B8-E54F-A0E0-192E31E420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3787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C60EB-E2DD-5D44-BFC2-43A21CEEBF11}" type="datetimeFigureOut">
              <a:rPr lang="en-US" smtClean="0"/>
              <a:t>8/22/23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43FB5-C0B8-E54F-A0E0-192E31E420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8846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C60EB-E2DD-5D44-BFC2-43A21CEEBF11}" type="datetimeFigureOut">
              <a:rPr lang="en-US" smtClean="0"/>
              <a:t>8/22/23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43FB5-C0B8-E54F-A0E0-192E31E420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5685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C60EB-E2DD-5D44-BFC2-43A21CEEBF11}" type="datetimeFigureOut">
              <a:rPr lang="en-US" smtClean="0"/>
              <a:t>8/22/23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43FB5-C0B8-E54F-A0E0-192E31E420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1574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C60EB-E2DD-5D44-BFC2-43A21CEEBF11}" type="datetimeFigureOut">
              <a:rPr lang="en-US" smtClean="0"/>
              <a:t>8/22/23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43FB5-C0B8-E54F-A0E0-192E31E420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3381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C60EB-E2DD-5D44-BFC2-43A21CEEBF11}" type="datetimeFigureOut">
              <a:rPr lang="en-US" smtClean="0"/>
              <a:t>8/22/23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43FB5-C0B8-E54F-A0E0-192E31E420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7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C60EB-E2DD-5D44-BFC2-43A21CEEBF11}" type="datetimeFigureOut">
              <a:rPr lang="en-US" smtClean="0"/>
              <a:t>8/22/23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43FB5-C0B8-E54F-A0E0-192E31E420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5614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C60EB-E2DD-5D44-BFC2-43A21CEEBF11}" type="datetimeFigureOut">
              <a:rPr lang="en-US" smtClean="0"/>
              <a:t>8/22/23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43FB5-C0B8-E54F-A0E0-192E31E420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9650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C60EB-E2DD-5D44-BFC2-43A21CEEBF11}" type="datetimeFigureOut">
              <a:rPr lang="en-US" smtClean="0"/>
              <a:t>8/22/23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43FB5-C0B8-E54F-A0E0-192E31E420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1816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4C60EB-E2DD-5D44-BFC2-43A21CEEBF11}" type="datetimeFigureOut">
              <a:rPr lang="en-US" smtClean="0"/>
              <a:t>8/22/23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343FB5-C0B8-E54F-A0E0-192E31E420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3628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8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91474-B7A3-9601-8C24-CE3A139348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2023-08-22: Auckland update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DC58F6-E0A4-39A3-D5AB-B1A7C9589A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Linking </a:t>
            </a:r>
            <a:r>
              <a:rPr lang="en-US" dirty="0" err="1"/>
              <a:t>MotA</a:t>
            </a:r>
            <a:r>
              <a:rPr lang="en-US" dirty="0"/>
              <a:t> &amp; homologs tree to </a:t>
            </a:r>
          </a:p>
          <a:p>
            <a:pPr lvl="1"/>
            <a:r>
              <a:rPr lang="en-US" dirty="0"/>
              <a:t>Literature</a:t>
            </a:r>
          </a:p>
          <a:p>
            <a:pPr lvl="1"/>
            <a:r>
              <a:rPr lang="en-US" dirty="0"/>
              <a:t>Experimental data</a:t>
            </a:r>
          </a:p>
          <a:p>
            <a:pPr lvl="1"/>
            <a:endParaRPr lang="en-US" dirty="0"/>
          </a:p>
          <a:p>
            <a:r>
              <a:rPr lang="en-US" dirty="0"/>
              <a:t>Plan for paper</a:t>
            </a:r>
          </a:p>
          <a:p>
            <a:pPr lvl="1"/>
            <a:r>
              <a:rPr lang="en-US" dirty="0"/>
              <a:t>Core hypothesis test: polar vs. lateral – both monophyletic?</a:t>
            </a:r>
          </a:p>
          <a:p>
            <a:pPr lvl="1"/>
            <a:r>
              <a:rPr lang="en-US" dirty="0"/>
              <a:t>First systematic survey of functional &amp; structural diversity of </a:t>
            </a:r>
            <a:r>
              <a:rPr lang="en-US" dirty="0" err="1"/>
              <a:t>MotA</a:t>
            </a:r>
            <a:r>
              <a:rPr lang="en-US" dirty="0"/>
              <a:t> homologs</a:t>
            </a:r>
          </a:p>
          <a:p>
            <a:pPr lvl="1"/>
            <a:r>
              <a:rPr lang="en-US" dirty="0"/>
              <a:t>Mapping on traits of interest</a:t>
            </a:r>
            <a:br>
              <a:rPr lang="en-US" dirty="0"/>
            </a:br>
            <a:endParaRPr lang="en-US" dirty="0"/>
          </a:p>
          <a:p>
            <a:r>
              <a:rPr lang="en-US" dirty="0"/>
              <a:t>Feedback</a:t>
            </a:r>
          </a:p>
          <a:p>
            <a:pPr lvl="1"/>
            <a:r>
              <a:rPr lang="en-US" dirty="0"/>
              <a:t>Scheme for naming clades</a:t>
            </a:r>
          </a:p>
          <a:p>
            <a:pPr lvl="1"/>
            <a:r>
              <a:rPr lang="en-US" dirty="0"/>
              <a:t>Sources of trait data?</a:t>
            </a:r>
          </a:p>
          <a:p>
            <a:pPr lvl="1"/>
            <a:endParaRPr lang="en-US" dirty="0"/>
          </a:p>
          <a:p>
            <a:r>
              <a:rPr lang="en-US" dirty="0"/>
              <a:t>Introducing </a:t>
            </a:r>
            <a:r>
              <a:rPr lang="en-US" dirty="0" err="1"/>
              <a:t>Jiahe</a:t>
            </a:r>
            <a:r>
              <a:rPr lang="en-US" dirty="0"/>
              <a:t> Zhang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75792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51A97B-18C1-7E3F-6FFE-DA6FB1E2CE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14830"/>
            <a:ext cx="7886700" cy="566207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000" dirty="0"/>
              <a:t>Liu &amp; Ochman (2007)</a:t>
            </a:r>
            <a:br>
              <a:rPr lang="en-US" sz="3000" dirty="0"/>
            </a:br>
            <a:r>
              <a:rPr lang="en-US" sz="2000" dirty="0"/>
              <a:t>(the good one!)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D16567-EFB3-CF53-2D5E-B30CD71E5C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554" y="736599"/>
            <a:ext cx="5389843" cy="538480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261AA741-C9CB-FB5E-6B36-C3B1B3418B29}"/>
              </a:ext>
            </a:extLst>
          </p:cNvPr>
          <p:cNvSpPr/>
          <p:nvPr/>
        </p:nvSpPr>
        <p:spPr>
          <a:xfrm>
            <a:off x="3691465" y="2980267"/>
            <a:ext cx="1100667" cy="143934"/>
          </a:xfrm>
          <a:prstGeom prst="ellipse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905C891-D89C-DEC8-1F68-ED7F39623F4A}"/>
              </a:ext>
            </a:extLst>
          </p:cNvPr>
          <p:cNvSpPr/>
          <p:nvPr/>
        </p:nvSpPr>
        <p:spPr>
          <a:xfrm>
            <a:off x="3200401" y="4233332"/>
            <a:ext cx="1981200" cy="457201"/>
          </a:xfrm>
          <a:prstGeom prst="ellipse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8B5E384-91B7-2671-5CAB-341B39C7F5C4}"/>
              </a:ext>
            </a:extLst>
          </p:cNvPr>
          <p:cNvSpPr/>
          <p:nvPr/>
        </p:nvSpPr>
        <p:spPr>
          <a:xfrm>
            <a:off x="1507068" y="4910666"/>
            <a:ext cx="1481665" cy="634999"/>
          </a:xfrm>
          <a:prstGeom prst="ellipse">
            <a:avLst/>
          </a:prstGeom>
          <a:noFill/>
          <a:ln w="34925">
            <a:solidFill>
              <a:srgbClr val="00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05DAC42-E9BC-BFBC-FFC3-98E7B915E418}"/>
              </a:ext>
            </a:extLst>
          </p:cNvPr>
          <p:cNvSpPr/>
          <p:nvPr/>
        </p:nvSpPr>
        <p:spPr>
          <a:xfrm>
            <a:off x="3022601" y="4919135"/>
            <a:ext cx="1921932" cy="596895"/>
          </a:xfrm>
          <a:prstGeom prst="ellipse">
            <a:avLst/>
          </a:prstGeom>
          <a:noFill/>
          <a:ln w="34925">
            <a:solidFill>
              <a:srgbClr val="00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E484FEFD-BC7D-1FEA-40C2-5AB5DE8361D7}"/>
              </a:ext>
            </a:extLst>
          </p:cNvPr>
          <p:cNvSpPr/>
          <p:nvPr/>
        </p:nvSpPr>
        <p:spPr>
          <a:xfrm>
            <a:off x="3457163" y="3941154"/>
            <a:ext cx="1911057" cy="1172713"/>
          </a:xfrm>
          <a:custGeom>
            <a:avLst/>
            <a:gdLst>
              <a:gd name="connsiteX0" fmla="*/ 1461969 w 1911057"/>
              <a:gd name="connsiteY0" fmla="*/ 1172713 h 1172713"/>
              <a:gd name="connsiteX1" fmla="*/ 1792169 w 1911057"/>
              <a:gd name="connsiteY1" fmla="*/ 952579 h 1172713"/>
              <a:gd name="connsiteX2" fmla="*/ 1910703 w 1911057"/>
              <a:gd name="connsiteY2" fmla="*/ 520779 h 1172713"/>
              <a:gd name="connsiteX3" fmla="*/ 1817569 w 1911057"/>
              <a:gd name="connsiteY3" fmla="*/ 334513 h 1172713"/>
              <a:gd name="connsiteX4" fmla="*/ 1529703 w 1911057"/>
              <a:gd name="connsiteY4" fmla="*/ 173646 h 1172713"/>
              <a:gd name="connsiteX5" fmla="*/ 1131769 w 1911057"/>
              <a:gd name="connsiteY5" fmla="*/ 131313 h 1172713"/>
              <a:gd name="connsiteX6" fmla="*/ 894703 w 1911057"/>
              <a:gd name="connsiteY6" fmla="*/ 4313 h 1172713"/>
              <a:gd name="connsiteX7" fmla="*/ 344369 w 1911057"/>
              <a:gd name="connsiteY7" fmla="*/ 29713 h 1172713"/>
              <a:gd name="connsiteX8" fmla="*/ 64969 w 1911057"/>
              <a:gd name="connsiteY8" fmla="*/ 29713 h 1172713"/>
              <a:gd name="connsiteX9" fmla="*/ 5703 w 1911057"/>
              <a:gd name="connsiteY9" fmla="*/ 148246 h 1172713"/>
              <a:gd name="connsiteX10" fmla="*/ 5703 w 1911057"/>
              <a:gd name="connsiteY10" fmla="*/ 156713 h 1172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911057" h="1172713">
                <a:moveTo>
                  <a:pt x="1461969" y="1172713"/>
                </a:moveTo>
                <a:cubicBezTo>
                  <a:pt x="1589674" y="1116974"/>
                  <a:pt x="1717380" y="1061235"/>
                  <a:pt x="1792169" y="952579"/>
                </a:cubicBezTo>
                <a:cubicBezTo>
                  <a:pt x="1866958" y="843923"/>
                  <a:pt x="1906470" y="623790"/>
                  <a:pt x="1910703" y="520779"/>
                </a:cubicBezTo>
                <a:cubicBezTo>
                  <a:pt x="1914936" y="417768"/>
                  <a:pt x="1881069" y="392368"/>
                  <a:pt x="1817569" y="334513"/>
                </a:cubicBezTo>
                <a:cubicBezTo>
                  <a:pt x="1754069" y="276658"/>
                  <a:pt x="1644003" y="207513"/>
                  <a:pt x="1529703" y="173646"/>
                </a:cubicBezTo>
                <a:cubicBezTo>
                  <a:pt x="1415403" y="139779"/>
                  <a:pt x="1237602" y="159535"/>
                  <a:pt x="1131769" y="131313"/>
                </a:cubicBezTo>
                <a:cubicBezTo>
                  <a:pt x="1025936" y="103091"/>
                  <a:pt x="1025936" y="21246"/>
                  <a:pt x="894703" y="4313"/>
                </a:cubicBezTo>
                <a:cubicBezTo>
                  <a:pt x="763470" y="-12620"/>
                  <a:pt x="482658" y="25480"/>
                  <a:pt x="344369" y="29713"/>
                </a:cubicBezTo>
                <a:cubicBezTo>
                  <a:pt x="206080" y="33946"/>
                  <a:pt x="121413" y="9958"/>
                  <a:pt x="64969" y="29713"/>
                </a:cubicBezTo>
                <a:cubicBezTo>
                  <a:pt x="8525" y="49468"/>
                  <a:pt x="15581" y="127079"/>
                  <a:pt x="5703" y="148246"/>
                </a:cubicBezTo>
                <a:cubicBezTo>
                  <a:pt x="-4175" y="169413"/>
                  <a:pt x="764" y="163063"/>
                  <a:pt x="5703" y="156713"/>
                </a:cubicBezTo>
              </a:path>
            </a:pathLst>
          </a:custGeom>
          <a:noFill/>
          <a:ln w="31750">
            <a:solidFill>
              <a:srgbClr val="0000FF"/>
            </a:solidFill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530BFB5-C4FF-AF1B-4802-BAA094DD7F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2775" y="572352"/>
            <a:ext cx="3338671" cy="120690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C9E88B6-8C50-ABD1-CE5D-1F865EA6F2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2775" y="1768195"/>
            <a:ext cx="3338672" cy="93717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FD1CDD8-EB24-DBEF-ACF4-AAC95E2735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29764" y="3376755"/>
            <a:ext cx="2763065" cy="2908893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0E698BF-EC63-88FC-CF33-31D5C28401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02498" y="5873182"/>
            <a:ext cx="648836" cy="32441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0F26DC4-BA96-51C2-8480-42225DCC9CC4}"/>
              </a:ext>
            </a:extLst>
          </p:cNvPr>
          <p:cNvSpPr txBox="1"/>
          <p:nvPr/>
        </p:nvSpPr>
        <p:spPr>
          <a:xfrm>
            <a:off x="5727561" y="2960633"/>
            <a:ext cx="26741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i="1" dirty="0">
                <a:solidFill>
                  <a:srgbClr val="FF0000"/>
                </a:solidFill>
              </a:rPr>
              <a:t>E. coli </a:t>
            </a:r>
            <a:r>
              <a:rPr lang="en-US" sz="1000" dirty="0">
                <a:solidFill>
                  <a:srgbClr val="FF0000"/>
                </a:solidFill>
              </a:rPr>
              <a:t>042’s secondary system follows the rest…</a:t>
            </a:r>
          </a:p>
          <a:p>
            <a:r>
              <a:rPr lang="en-US" sz="1000" dirty="0">
                <a:solidFill>
                  <a:srgbClr val="FF0000"/>
                </a:solidFill>
              </a:rPr>
              <a:t>(why not in the main figure? Anyways…)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8D660DC-2015-88BD-8CA3-447381FB9C6B}"/>
              </a:ext>
            </a:extLst>
          </p:cNvPr>
          <p:cNvSpPr/>
          <p:nvPr/>
        </p:nvSpPr>
        <p:spPr>
          <a:xfrm>
            <a:off x="6320696" y="3781941"/>
            <a:ext cx="2690750" cy="798526"/>
          </a:xfrm>
          <a:prstGeom prst="ellipse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256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32BC311-92F9-40CF-64F1-8CB7B28C62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68" y="681037"/>
            <a:ext cx="6994405" cy="60465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551A97B-18C1-7E3F-6FFE-DA6FB1E2CE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14830"/>
            <a:ext cx="7886700" cy="566207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000" dirty="0"/>
              <a:t>Liu &amp; Ochman (2007)</a:t>
            </a:r>
            <a:br>
              <a:rPr lang="en-US" sz="3000" dirty="0"/>
            </a:br>
            <a:r>
              <a:rPr lang="en-US" sz="2000" dirty="0"/>
              <a:t>(the good one!)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0FA133-330D-98AC-AE17-4DDB991645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3323" y="5066773"/>
            <a:ext cx="3482009" cy="17526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261AA741-C9CB-FB5E-6B36-C3B1B3418B29}"/>
              </a:ext>
            </a:extLst>
          </p:cNvPr>
          <p:cNvSpPr/>
          <p:nvPr/>
        </p:nvSpPr>
        <p:spPr>
          <a:xfrm rot="18592364">
            <a:off x="3424806" y="2773661"/>
            <a:ext cx="1532389" cy="689428"/>
          </a:xfrm>
          <a:prstGeom prst="ellipse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905C891-D89C-DEC8-1F68-ED7F39623F4A}"/>
              </a:ext>
            </a:extLst>
          </p:cNvPr>
          <p:cNvSpPr/>
          <p:nvPr/>
        </p:nvSpPr>
        <p:spPr>
          <a:xfrm>
            <a:off x="5670934" y="2133332"/>
            <a:ext cx="1981200" cy="457201"/>
          </a:xfrm>
          <a:prstGeom prst="ellipse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3BC1B4F-55E3-5555-6E19-98BE9AA6544E}"/>
              </a:ext>
            </a:extLst>
          </p:cNvPr>
          <p:cNvSpPr/>
          <p:nvPr/>
        </p:nvSpPr>
        <p:spPr>
          <a:xfrm>
            <a:off x="6111201" y="4042829"/>
            <a:ext cx="1100667" cy="381004"/>
          </a:xfrm>
          <a:prstGeom prst="ellipse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6DAEC8-62B0-F514-F7C6-E1ECF3DB82E2}"/>
              </a:ext>
            </a:extLst>
          </p:cNvPr>
          <p:cNvSpPr txBox="1"/>
          <p:nvPr/>
        </p:nvSpPr>
        <p:spPr>
          <a:xfrm>
            <a:off x="6111201" y="4079443"/>
            <a:ext cx="10863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“secondary”</a:t>
            </a:r>
          </a:p>
        </p:txBody>
      </p:sp>
    </p:spTree>
    <p:extLst>
      <p:ext uri="{BB962C8B-B14F-4D97-AF65-F5344CB8AC3E}">
        <p14:creationId xmlns:p14="http://schemas.microsoft.com/office/powerpoint/2010/main" val="4896551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51A97B-18C1-7E3F-6FFE-DA6FB1E2CE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14830"/>
            <a:ext cx="7886700" cy="566207"/>
          </a:xfrm>
        </p:spPr>
        <p:txBody>
          <a:bodyPr>
            <a:normAutofit/>
          </a:bodyPr>
          <a:lstStyle/>
          <a:p>
            <a:pPr algn="ctr"/>
            <a:r>
              <a:rPr lang="en-US" sz="3000" dirty="0"/>
              <a:t>Ferreira, </a:t>
            </a:r>
            <a:r>
              <a:rPr lang="en-US" sz="3000" dirty="0" err="1"/>
              <a:t>Beeby</a:t>
            </a:r>
            <a:r>
              <a:rPr lang="en-US" sz="3000" dirty="0"/>
              <a:t> et al. 2021</a:t>
            </a:r>
            <a:endParaRPr lang="en-US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15D074-FA28-F127-1A5E-D07F63178E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89" y="681037"/>
            <a:ext cx="8981422" cy="5685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8922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51A97B-18C1-7E3F-6FFE-DA6FB1E2CE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14830"/>
            <a:ext cx="7886700" cy="566207"/>
          </a:xfrm>
        </p:spPr>
        <p:txBody>
          <a:bodyPr>
            <a:normAutofit/>
          </a:bodyPr>
          <a:lstStyle/>
          <a:p>
            <a:pPr algn="ctr"/>
            <a:r>
              <a:rPr lang="en-US" sz="3000" dirty="0"/>
              <a:t>Ferreira, </a:t>
            </a:r>
            <a:r>
              <a:rPr lang="en-US" sz="3000" dirty="0" err="1"/>
              <a:t>Beeby</a:t>
            </a:r>
            <a:r>
              <a:rPr lang="en-US" sz="3000" dirty="0"/>
              <a:t> et al. 2021</a:t>
            </a:r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1F3072-38FA-2D53-1217-5DE4E93B52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5440" y="1339028"/>
            <a:ext cx="4752094" cy="522393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43C2F48-EA36-E8C3-2E9E-4341CA23C2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132" y="754828"/>
            <a:ext cx="4114801" cy="188121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9502666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51A97B-18C1-7E3F-6FFE-DA6FB1E2CE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14830"/>
            <a:ext cx="7886700" cy="566207"/>
          </a:xfrm>
        </p:spPr>
        <p:txBody>
          <a:bodyPr>
            <a:normAutofit/>
          </a:bodyPr>
          <a:lstStyle/>
          <a:p>
            <a:pPr algn="ctr"/>
            <a:r>
              <a:rPr lang="en-US" sz="3000" dirty="0"/>
              <a:t>Ferreira, </a:t>
            </a:r>
            <a:r>
              <a:rPr lang="en-US" sz="3000" dirty="0" err="1"/>
              <a:t>Beeby</a:t>
            </a:r>
            <a:r>
              <a:rPr lang="en-US" sz="3000" dirty="0"/>
              <a:t> et al. 2021</a:t>
            </a:r>
            <a:endParaRPr lang="en-US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B997D6-4ED8-B3DC-62BC-1488FC1709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785" y="618066"/>
            <a:ext cx="6402769" cy="504481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8139AE7-BE85-4308-8EAA-65567950CD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908" y="5662877"/>
            <a:ext cx="7772400" cy="1154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8581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BF25268-146D-7F4B-F9A4-705E0C734C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92" y="47296"/>
            <a:ext cx="4636852" cy="676340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9452146-1599-3D62-9A77-098AE597E5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3701" y="367771"/>
            <a:ext cx="4148347" cy="281728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A6B7C2C-E7EF-5D70-6A5A-CF5B93BC38F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1423"/>
          <a:stretch/>
        </p:blipFill>
        <p:spPr>
          <a:xfrm>
            <a:off x="4760444" y="3344334"/>
            <a:ext cx="4211604" cy="1253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9567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01E0EB7-D011-B7CB-9DE5-DE46D7A994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8533"/>
            <a:ext cx="4552363" cy="51223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0694252-8CFF-63C5-DC26-D670D7D8F6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2304" y="59266"/>
            <a:ext cx="4782775" cy="52408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176B1B2-59A9-FC36-619E-372CD81F145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1601" b="25515"/>
          <a:stretch/>
        </p:blipFill>
        <p:spPr>
          <a:xfrm>
            <a:off x="59475" y="5469465"/>
            <a:ext cx="5255294" cy="736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0F8DF69-6320-7E27-3D86-5853ABA6183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6326"/>
          <a:stretch/>
        </p:blipFill>
        <p:spPr>
          <a:xfrm>
            <a:off x="3829231" y="6036732"/>
            <a:ext cx="5255294" cy="762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4646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51A97B-18C1-7E3F-6FFE-DA6FB1E2CE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14830"/>
            <a:ext cx="7886700" cy="566207"/>
          </a:xfrm>
        </p:spPr>
        <p:txBody>
          <a:bodyPr>
            <a:normAutofit/>
          </a:bodyPr>
          <a:lstStyle/>
          <a:p>
            <a:pPr algn="ctr"/>
            <a:r>
              <a:rPr lang="en-US" sz="3000" dirty="0"/>
              <a:t>Power Sources</a:t>
            </a:r>
            <a:endParaRPr lang="en-US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CBD22C-662D-319E-09F3-F6CE589F6C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674" y="681037"/>
            <a:ext cx="7772400" cy="4153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7175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51A97B-18C1-7E3F-6FFE-DA6FB1E2CE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64651"/>
            <a:ext cx="7886700" cy="39255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000" b="1" dirty="0"/>
              <a:t>Methods</a:t>
            </a:r>
            <a:endParaRPr lang="en-US" sz="2000" b="1" dirty="0"/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97461765-6FD4-9AA6-E8A8-962115DD64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105" y="457201"/>
            <a:ext cx="8779790" cy="4207191"/>
          </a:xfrm>
        </p:spPr>
        <p:txBody>
          <a:bodyPr>
            <a:noAutofit/>
          </a:bodyPr>
          <a:lstStyle/>
          <a:p>
            <a:r>
              <a:rPr lang="en-US" sz="2700" dirty="0"/>
              <a:t>Downloaded genomes &amp; annotations for all new / interesting taxa in previous papers</a:t>
            </a:r>
          </a:p>
          <a:p>
            <a:r>
              <a:rPr lang="en-US" sz="2700" dirty="0"/>
              <a:t>Pull homologs out of genomes with HMMER, against a pre-calculated AQB profile</a:t>
            </a:r>
          </a:p>
          <a:p>
            <a:r>
              <a:rPr lang="en-US" sz="2700" dirty="0"/>
              <a:t>Align against pre-calculated AQB profile</a:t>
            </a:r>
          </a:p>
          <a:p>
            <a:r>
              <a:rPr lang="en-US" sz="2700" dirty="0"/>
              <a:t>“Liberal” – regions flanking the AQB core are re-aligned with MAFFT script, leaving core alignment unchanged. (My theory of the case – this adds some more data &amp; thus resolution; but really tests should be done w. several variants)</a:t>
            </a:r>
          </a:p>
          <a:p>
            <a:r>
              <a:rPr lang="en-US" sz="2700" dirty="0" err="1"/>
              <a:t>Phylo</a:t>
            </a:r>
            <a:r>
              <a:rPr lang="en-US" sz="2700" dirty="0"/>
              <a:t> with </a:t>
            </a:r>
            <a:r>
              <a:rPr lang="en-US" sz="2700" dirty="0" err="1"/>
              <a:t>IQtree</a:t>
            </a:r>
            <a:r>
              <a:rPr lang="en-US" sz="2700" dirty="0"/>
              <a:t>, LG+G+F model (1-2 days to run on 1282 seqs)</a:t>
            </a:r>
          </a:p>
          <a:p>
            <a:r>
              <a:rPr lang="en-US" sz="2700" dirty="0" err="1"/>
              <a:t>FigTree</a:t>
            </a:r>
            <a:r>
              <a:rPr lang="en-US" sz="2700" dirty="0"/>
              <a:t>: midpoint root, </a:t>
            </a:r>
            <a:r>
              <a:rPr lang="en-US" sz="2700" dirty="0" err="1"/>
              <a:t>ladderize</a:t>
            </a:r>
            <a:endParaRPr lang="en-US" sz="2700" dirty="0"/>
          </a:p>
          <a:p>
            <a:r>
              <a:rPr lang="en-US" sz="2700" dirty="0"/>
              <a:t>Extensive UNIX </a:t>
            </a:r>
            <a:r>
              <a:rPr lang="en-US" sz="2700" dirty="0" err="1"/>
              <a:t>cmds</a:t>
            </a:r>
            <a:r>
              <a:rPr lang="en-US" sz="2700" dirty="0"/>
              <a:t> &amp; R-script to unify tree &amp; data tables in order, plot data &amp; boxes</a:t>
            </a:r>
          </a:p>
          <a:p>
            <a:endParaRPr lang="en-US" sz="2700" dirty="0"/>
          </a:p>
        </p:txBody>
      </p:sp>
    </p:spTree>
    <p:extLst>
      <p:ext uri="{BB962C8B-B14F-4D97-AF65-F5344CB8AC3E}">
        <p14:creationId xmlns:p14="http://schemas.microsoft.com/office/powerpoint/2010/main" val="20704911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51A97B-18C1-7E3F-6FFE-DA6FB1E2CE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64651"/>
            <a:ext cx="7886700" cy="39255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000" b="1" dirty="0"/>
              <a:t>Results</a:t>
            </a:r>
            <a:endParaRPr lang="en-US" sz="20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4BBBB83-11BC-B0B4-58A7-AFE464AFD5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8712" y="457201"/>
            <a:ext cx="6604624" cy="55691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ECBE3D4-485F-5A25-EC33-90A914F614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57201"/>
            <a:ext cx="3004457" cy="6074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2275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D1213-A51F-4E03-516C-23EF62E20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0" y="241093"/>
            <a:ext cx="7886700" cy="439944"/>
          </a:xfrm>
        </p:spPr>
        <p:txBody>
          <a:bodyPr>
            <a:normAutofit fontScale="90000"/>
          </a:bodyPr>
          <a:lstStyle/>
          <a:p>
            <a:r>
              <a:rPr lang="en-US" dirty="0"/>
              <a:t>Linking </a:t>
            </a:r>
            <a:r>
              <a:rPr lang="en-US" dirty="0" err="1"/>
              <a:t>MotA</a:t>
            </a:r>
            <a:r>
              <a:rPr lang="en-US" dirty="0"/>
              <a:t> tree to the literature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154B25-14A4-B433-3BA0-FC162601EF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270" y="999443"/>
            <a:ext cx="4349752" cy="168476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3997300-8A33-69D0-CD84-DA5CF1E225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3858152" y="-309882"/>
            <a:ext cx="1206400" cy="86841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C08D2BF-4485-AE12-479D-06B0FAA945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9114" y="999443"/>
            <a:ext cx="4583440" cy="168476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C7107ED-3846-3F07-7DAD-1203845643C7}"/>
              </a:ext>
            </a:extLst>
          </p:cNvPr>
          <p:cNvSpPr txBox="1"/>
          <p:nvPr/>
        </p:nvSpPr>
        <p:spPr>
          <a:xfrm>
            <a:off x="589935" y="3229897"/>
            <a:ext cx="732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C00000"/>
                </a:solidFill>
              </a:rPr>
              <a:t>flag-1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F0263F-736C-1C11-F655-6D3595E1307D}"/>
              </a:ext>
            </a:extLst>
          </p:cNvPr>
          <p:cNvSpPr txBox="1"/>
          <p:nvPr/>
        </p:nvSpPr>
        <p:spPr>
          <a:xfrm>
            <a:off x="7553857" y="3237894"/>
            <a:ext cx="732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accent6"/>
                </a:solidFill>
              </a:rPr>
              <a:t>flag-2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E4164D-EF47-A741-F881-D6CA1EA0922B}"/>
              </a:ext>
            </a:extLst>
          </p:cNvPr>
          <p:cNvSpPr txBox="1"/>
          <p:nvPr/>
        </p:nvSpPr>
        <p:spPr>
          <a:xfrm>
            <a:off x="4886632" y="3268013"/>
            <a:ext cx="732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0000FF"/>
                </a:solidFill>
              </a:rPr>
              <a:t>flag-3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F268B2-C1F9-0AA1-D5D1-6F524EF58383}"/>
              </a:ext>
            </a:extLst>
          </p:cNvPr>
          <p:cNvSpPr txBox="1"/>
          <p:nvPr/>
        </p:nvSpPr>
        <p:spPr>
          <a:xfrm>
            <a:off x="2371836" y="3229897"/>
            <a:ext cx="732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765723"/>
                </a:solidFill>
              </a:rPr>
              <a:t>flag-4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9879D9D-C625-B4CA-7D2D-C43148B25DC9}"/>
              </a:ext>
            </a:extLst>
          </p:cNvPr>
          <p:cNvSpPr txBox="1"/>
          <p:nvPr/>
        </p:nvSpPr>
        <p:spPr>
          <a:xfrm>
            <a:off x="8345304" y="3224390"/>
            <a:ext cx="732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FF85FF"/>
                </a:solidFill>
              </a:rPr>
              <a:t>flag-5</a:t>
            </a:r>
          </a:p>
        </p:txBody>
      </p:sp>
    </p:spTree>
    <p:extLst>
      <p:ext uri="{BB962C8B-B14F-4D97-AF65-F5344CB8AC3E}">
        <p14:creationId xmlns:p14="http://schemas.microsoft.com/office/powerpoint/2010/main" val="37835534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497144E1-C35B-EDAE-01A7-1D17E47B962D}"/>
              </a:ext>
            </a:extLst>
          </p:cNvPr>
          <p:cNvSpPr txBox="1">
            <a:spLocks/>
          </p:cNvSpPr>
          <p:nvPr/>
        </p:nvSpPr>
        <p:spPr>
          <a:xfrm>
            <a:off x="628650" y="64651"/>
            <a:ext cx="7886700" cy="3925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000" b="1"/>
              <a:t>Results</a:t>
            </a:r>
            <a:endParaRPr lang="en-US" sz="20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B4CFDB-0A88-9374-F642-7EA59B5275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3147"/>
            <a:ext cx="9132838" cy="85269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1BDEE81-0E43-A9BE-731F-31D5C8FD7D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5970"/>
          <a:stretch/>
        </p:blipFill>
        <p:spPr>
          <a:xfrm>
            <a:off x="-1" y="2911725"/>
            <a:ext cx="9132839" cy="133170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9F275DC-6DB8-DEF3-3C2E-977FDB5B98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983"/>
          <a:stretch/>
        </p:blipFill>
        <p:spPr>
          <a:xfrm>
            <a:off x="989851" y="4604579"/>
            <a:ext cx="7164297" cy="1857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6513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497144E1-C35B-EDAE-01A7-1D17E47B962D}"/>
              </a:ext>
            </a:extLst>
          </p:cNvPr>
          <p:cNvSpPr txBox="1">
            <a:spLocks/>
          </p:cNvSpPr>
          <p:nvPr/>
        </p:nvSpPr>
        <p:spPr>
          <a:xfrm>
            <a:off x="628650" y="64651"/>
            <a:ext cx="7886700" cy="3925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000" b="1"/>
              <a:t>Results</a:t>
            </a:r>
            <a:endParaRPr lang="en-US" sz="20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808DE6B-79B6-6738-9B3B-B8925EEDB6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513" y="0"/>
            <a:ext cx="69049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7941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497144E1-C35B-EDAE-01A7-1D17E47B962D}"/>
              </a:ext>
            </a:extLst>
          </p:cNvPr>
          <p:cNvSpPr txBox="1">
            <a:spLocks/>
          </p:cNvSpPr>
          <p:nvPr/>
        </p:nvSpPr>
        <p:spPr>
          <a:xfrm>
            <a:off x="628650" y="64651"/>
            <a:ext cx="7886700" cy="3925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000" b="1"/>
              <a:t>Results</a:t>
            </a:r>
            <a:endParaRPr lang="en-US" sz="20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2AF95CC-0625-75A1-F89A-F1B1FC57E3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445" y="0"/>
            <a:ext cx="66851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2672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497144E1-C35B-EDAE-01A7-1D17E47B962D}"/>
              </a:ext>
            </a:extLst>
          </p:cNvPr>
          <p:cNvSpPr txBox="1">
            <a:spLocks/>
          </p:cNvSpPr>
          <p:nvPr/>
        </p:nvSpPr>
        <p:spPr>
          <a:xfrm>
            <a:off x="628650" y="64651"/>
            <a:ext cx="7886700" cy="3925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000" b="1"/>
              <a:t>Results</a:t>
            </a:r>
            <a:endParaRPr lang="en-US" sz="20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17CFF20-CB08-5747-1C74-F3980B66D6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1431" y="0"/>
            <a:ext cx="65211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1787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497144E1-C35B-EDAE-01A7-1D17E47B962D}"/>
              </a:ext>
            </a:extLst>
          </p:cNvPr>
          <p:cNvSpPr txBox="1">
            <a:spLocks/>
          </p:cNvSpPr>
          <p:nvPr/>
        </p:nvSpPr>
        <p:spPr>
          <a:xfrm>
            <a:off x="628650" y="64651"/>
            <a:ext cx="7886700" cy="3925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000" b="1"/>
              <a:t>Results</a:t>
            </a:r>
            <a:endParaRPr lang="en-US" sz="20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B2981C2-D92D-19EC-6B77-6E801638E5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245" y="0"/>
            <a:ext cx="67695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5363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497144E1-C35B-EDAE-01A7-1D17E47B962D}"/>
              </a:ext>
            </a:extLst>
          </p:cNvPr>
          <p:cNvSpPr txBox="1">
            <a:spLocks/>
          </p:cNvSpPr>
          <p:nvPr/>
        </p:nvSpPr>
        <p:spPr>
          <a:xfrm>
            <a:off x="628650" y="64651"/>
            <a:ext cx="7886700" cy="3925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000" b="1"/>
              <a:t>Results</a:t>
            </a:r>
            <a:endParaRPr lang="en-US" sz="20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5F4429A-DE2F-2315-BB76-11CAF12EE1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8787" y="0"/>
            <a:ext cx="68264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3109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497144E1-C35B-EDAE-01A7-1D17E47B962D}"/>
              </a:ext>
            </a:extLst>
          </p:cNvPr>
          <p:cNvSpPr txBox="1">
            <a:spLocks/>
          </p:cNvSpPr>
          <p:nvPr/>
        </p:nvSpPr>
        <p:spPr>
          <a:xfrm>
            <a:off x="628650" y="64651"/>
            <a:ext cx="7886700" cy="3925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000" b="1"/>
              <a:t>Results</a:t>
            </a:r>
            <a:endParaRPr lang="en-US" sz="20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D13B9FF-EDDB-D4DC-22C3-73CE6981AF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9125" y="0"/>
            <a:ext cx="69657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4134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497144E1-C35B-EDAE-01A7-1D17E47B962D}"/>
              </a:ext>
            </a:extLst>
          </p:cNvPr>
          <p:cNvSpPr txBox="1">
            <a:spLocks/>
          </p:cNvSpPr>
          <p:nvPr/>
        </p:nvSpPr>
        <p:spPr>
          <a:xfrm>
            <a:off x="628650" y="64651"/>
            <a:ext cx="7886700" cy="3925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000" b="1"/>
              <a:t>Results</a:t>
            </a:r>
            <a:endParaRPr lang="en-US" sz="20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19A73F1-CF5F-D911-BD26-E54DECE43F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488" y="0"/>
            <a:ext cx="70870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5222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91474-B7A3-9601-8C24-CE3A139348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for paper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DC58F6-E0A4-39A3-D5AB-B1A7C9589A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72780"/>
            <a:ext cx="8027670" cy="521090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Plan for paper</a:t>
            </a:r>
          </a:p>
          <a:p>
            <a:pPr lvl="1"/>
            <a:r>
              <a:rPr lang="en-US" dirty="0"/>
              <a:t>Core hypothesis test: polar vs. lateral – both monophyletic?</a:t>
            </a:r>
          </a:p>
          <a:p>
            <a:pPr lvl="2"/>
            <a:r>
              <a:rPr lang="en-US" dirty="0"/>
              <a:t>Run </a:t>
            </a:r>
            <a:r>
              <a:rPr lang="en-US" dirty="0" err="1"/>
              <a:t>IQtree</a:t>
            </a:r>
            <a:r>
              <a:rPr lang="en-US" dirty="0"/>
              <a:t> tests to check robustness – on reduced datasets (~100 seqs instead of 1282)</a:t>
            </a:r>
          </a:p>
          <a:p>
            <a:pPr lvl="2"/>
            <a:r>
              <a:rPr lang="en-US" dirty="0"/>
              <a:t>Test 1: Liberal (all) vs. conservative (core only)</a:t>
            </a:r>
          </a:p>
          <a:p>
            <a:pPr lvl="2"/>
            <a:r>
              <a:rPr lang="en-US" dirty="0"/>
              <a:t>Test 2: Include vs. exclude HYP proteins (long branches &amp; low signal may futz up deep relationships)</a:t>
            </a:r>
          </a:p>
          <a:p>
            <a:pPr lvl="2"/>
            <a:r>
              <a:rPr lang="en-US" dirty="0"/>
              <a:t>Test 3: conventional, pretty-good model (LG+G+F) vs. advanced model (C60, or 2-step approx. to C60)</a:t>
            </a:r>
          </a:p>
          <a:p>
            <a:pPr lvl="1"/>
            <a:r>
              <a:rPr lang="en-US" dirty="0"/>
              <a:t>Using full tree: First really systematic overview of functional &amp; structural diversity of </a:t>
            </a:r>
            <a:r>
              <a:rPr lang="en-US" dirty="0" err="1"/>
              <a:t>MotA</a:t>
            </a:r>
            <a:r>
              <a:rPr lang="en-US" dirty="0"/>
              <a:t> homologs</a:t>
            </a:r>
          </a:p>
          <a:p>
            <a:pPr lvl="1"/>
            <a:r>
              <a:rPr lang="en-US" dirty="0"/>
              <a:t>Mapping on traits of interest</a:t>
            </a:r>
          </a:p>
          <a:p>
            <a:pPr lvl="1"/>
            <a:r>
              <a:rPr lang="en-US" dirty="0"/>
              <a:t>Naming major clades, to guide future research/communication</a:t>
            </a:r>
            <a:br>
              <a:rPr lang="en-US" dirty="0"/>
            </a:br>
            <a:endParaRPr lang="en-US" dirty="0"/>
          </a:p>
          <a:p>
            <a:r>
              <a:rPr lang="en-US" dirty="0"/>
              <a:t>Feedback?</a:t>
            </a:r>
          </a:p>
          <a:p>
            <a:pPr lvl="1"/>
            <a:r>
              <a:rPr lang="en-US" dirty="0"/>
              <a:t>Scheme for naming clades</a:t>
            </a:r>
          </a:p>
          <a:p>
            <a:pPr lvl="1"/>
            <a:r>
              <a:rPr lang="en-US" dirty="0"/>
              <a:t>Additional sources of trait data?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57980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E90C3B6-7A25-52C9-6D0A-E3DBB4092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Jiahe</a:t>
            </a:r>
            <a:r>
              <a:rPr lang="en-US" b="1" dirty="0"/>
              <a:t> Zhang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972F059-9579-397F-745E-41117ED7D7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90688"/>
            <a:ext cx="7886700" cy="4207191"/>
          </a:xfrm>
        </p:spPr>
        <p:txBody>
          <a:bodyPr>
            <a:noAutofit/>
          </a:bodyPr>
          <a:lstStyle/>
          <a:p>
            <a:r>
              <a:rPr lang="en-US" sz="2700" dirty="0"/>
              <a:t>Master in Biotechnology student starting this semester; part of University of Auckland’s NEFU program (Northeast Forestry Univ., Harbin, China)</a:t>
            </a:r>
          </a:p>
          <a:p>
            <a:r>
              <a:rPr lang="en-US" sz="2700" dirty="0"/>
              <a:t>Six months research project (2024)</a:t>
            </a:r>
          </a:p>
          <a:p>
            <a:r>
              <a:rPr lang="en-US" sz="2700" dirty="0"/>
              <a:t>Plan: use </a:t>
            </a:r>
            <a:r>
              <a:rPr lang="en-US" sz="2700" dirty="0" err="1"/>
              <a:t>AlphaFold</a:t>
            </a:r>
            <a:r>
              <a:rPr lang="en-US" sz="2700" dirty="0"/>
              <a:t> predictions to characterize protein structure across </a:t>
            </a:r>
            <a:r>
              <a:rPr lang="en-US" sz="2700" dirty="0" err="1"/>
              <a:t>MotA</a:t>
            </a:r>
            <a:r>
              <a:rPr lang="en-US" sz="2700" dirty="0"/>
              <a:t> tree</a:t>
            </a:r>
          </a:p>
          <a:p>
            <a:r>
              <a:rPr lang="en-US" sz="2700" dirty="0"/>
              <a:t>Aim: seek patterns/correlations between structure and: clades, environment, etc.</a:t>
            </a:r>
          </a:p>
          <a:p>
            <a:endParaRPr lang="en-US" sz="2700" dirty="0"/>
          </a:p>
        </p:txBody>
      </p:sp>
    </p:spTree>
    <p:extLst>
      <p:ext uri="{BB962C8B-B14F-4D97-AF65-F5344CB8AC3E}">
        <p14:creationId xmlns:p14="http://schemas.microsoft.com/office/powerpoint/2010/main" val="32483487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49D7D-2BCD-2708-A354-F705F52A10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03239"/>
            <a:ext cx="7886700" cy="634181"/>
          </a:xfrm>
        </p:spPr>
        <p:txBody>
          <a:bodyPr>
            <a:normAutofit fontScale="90000"/>
          </a:bodyPr>
          <a:lstStyle/>
          <a:p>
            <a:r>
              <a:rPr lang="en-US" dirty="0"/>
              <a:t>Locus gene orders: </a:t>
            </a:r>
            <a:r>
              <a:rPr lang="en-US" i="1" dirty="0"/>
              <a:t>flag-1</a:t>
            </a:r>
            <a:r>
              <a:rPr lang="en-US" dirty="0"/>
              <a:t> to </a:t>
            </a:r>
            <a:r>
              <a:rPr lang="en-US" i="1" dirty="0"/>
              <a:t>flag-5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1067ED-4696-6376-9A2E-D1878E0FEF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737420"/>
            <a:ext cx="7772400" cy="500795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65BC6CB-5174-68E0-387A-B09ABEFCA4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3032" y="5841172"/>
            <a:ext cx="2358720" cy="913589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6904906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D1213-A51F-4E03-516C-23EF62E20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0391" y="104178"/>
            <a:ext cx="4259074" cy="439944"/>
          </a:xfrm>
        </p:spPr>
        <p:txBody>
          <a:bodyPr>
            <a:normAutofit fontScale="90000"/>
          </a:bodyPr>
          <a:lstStyle/>
          <a:p>
            <a:pPr algn="r"/>
            <a:r>
              <a:rPr lang="en-US" dirty="0"/>
              <a:t>Boo!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154B25-14A4-B433-3BA0-FC162601EF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6515" y="5144704"/>
            <a:ext cx="4349752" cy="168476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E8B9ED1-50B3-EF21-AB51-1AEBD32565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074928" cy="68580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CDC325B-4C62-B79F-3446-1175A2D443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5034" y="1325561"/>
            <a:ext cx="3367003" cy="27888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9AFE097-A68A-9EE6-B8EB-1D9EF8AD81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5034" y="1069933"/>
            <a:ext cx="3367003" cy="27832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5" name="Right Brace 14">
            <a:extLst>
              <a:ext uri="{FF2B5EF4-FFF2-40B4-BE49-F238E27FC236}">
                <a16:creationId xmlns:a16="http://schemas.microsoft.com/office/drawing/2014/main" id="{E1618E68-C779-B7DB-7797-C1252299E49B}"/>
              </a:ext>
            </a:extLst>
          </p:cNvPr>
          <p:cNvSpPr/>
          <p:nvPr/>
        </p:nvSpPr>
        <p:spPr>
          <a:xfrm>
            <a:off x="4177893" y="123105"/>
            <a:ext cx="499533" cy="1574800"/>
          </a:xfrm>
          <a:prstGeom prst="rightBrac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69A57A4-0729-F491-5E15-651003BE89AC}"/>
              </a:ext>
            </a:extLst>
          </p:cNvPr>
          <p:cNvSpPr txBox="1"/>
          <p:nvPr/>
        </p:nvSpPr>
        <p:spPr>
          <a:xfrm>
            <a:off x="4614335" y="725839"/>
            <a:ext cx="3939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Raging, stark-raving nonsense right here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C5CF96B-FB5A-5A64-445C-2FBCCE714C55}"/>
              </a:ext>
            </a:extLst>
          </p:cNvPr>
          <p:cNvSpPr txBox="1"/>
          <p:nvPr/>
        </p:nvSpPr>
        <p:spPr>
          <a:xfrm>
            <a:off x="4203930" y="1706850"/>
            <a:ext cx="459293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/>
              <a:t>(PS: If we want a quick paper, we could do one pointing out how Liu &amp; Ochman 2007 PNAS is </a:t>
            </a:r>
            <a:r>
              <a:rPr lang="en-US" sz="1200" i="1" dirty="0"/>
              <a:t>still</a:t>
            </a:r>
            <a:r>
              <a:rPr lang="en-US" sz="1200" dirty="0"/>
              <a:t> causing problems/ misunderstandings, and blame the editor, Francisco Ayala, who is now deceased.)</a:t>
            </a:r>
          </a:p>
        </p:txBody>
      </p:sp>
      <p:sp>
        <p:nvSpPr>
          <p:cNvPr id="19" name="Right Brace 18">
            <a:extLst>
              <a:ext uri="{FF2B5EF4-FFF2-40B4-BE49-F238E27FC236}">
                <a16:creationId xmlns:a16="http://schemas.microsoft.com/office/drawing/2014/main" id="{663C1F94-BBDE-E531-7FBE-E5CF35F0C07C}"/>
              </a:ext>
            </a:extLst>
          </p:cNvPr>
          <p:cNvSpPr/>
          <p:nvPr/>
        </p:nvSpPr>
        <p:spPr>
          <a:xfrm>
            <a:off x="4203931" y="2455585"/>
            <a:ext cx="473496" cy="4279309"/>
          </a:xfrm>
          <a:prstGeom prst="rightBrac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E4D24B1-8EE5-190B-354F-FBA46ECCD9E5}"/>
              </a:ext>
            </a:extLst>
          </p:cNvPr>
          <p:cNvSpPr txBox="1"/>
          <p:nvPr/>
        </p:nvSpPr>
        <p:spPr>
          <a:xfrm>
            <a:off x="4726515" y="3753027"/>
            <a:ext cx="36979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part is OK, but blinkered by the </a:t>
            </a:r>
            <a:r>
              <a:rPr lang="en-US" dirty="0" err="1"/>
              <a:t>Enterobacteriales</a:t>
            </a:r>
            <a:r>
              <a:rPr lang="en-US" dirty="0"/>
              <a:t> focus. Where do these clades go in the overall tree?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23A9F7C3-FB0F-201A-D3FF-9361D83997E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31320" b="33226"/>
          <a:stretch/>
        </p:blipFill>
        <p:spPr>
          <a:xfrm>
            <a:off x="5909732" y="4676357"/>
            <a:ext cx="3166535" cy="388357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8259268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D1213-A51F-4E03-516C-23EF62E20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5441" y="89238"/>
            <a:ext cx="7886700" cy="439944"/>
          </a:xfrm>
        </p:spPr>
        <p:txBody>
          <a:bodyPr>
            <a:normAutofit fontScale="90000"/>
          </a:bodyPr>
          <a:lstStyle/>
          <a:p>
            <a:r>
              <a:rPr lang="en-US" dirty="0"/>
              <a:t>De </a:t>
            </a:r>
            <a:r>
              <a:rPr lang="en-US" dirty="0" err="1"/>
              <a:t>Maayer</a:t>
            </a:r>
            <a:r>
              <a:rPr lang="en-US" dirty="0"/>
              <a:t> et al. naming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AC18BBC-04AB-88C7-68AC-CA49CB59BE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4" y="63838"/>
            <a:ext cx="2793999" cy="439212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5BCF957-242B-2951-7028-9F71AE189B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6223" y="567363"/>
            <a:ext cx="2914496" cy="316643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AE5E614-F320-9435-2EAE-E8509B3D72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9732" y="567363"/>
            <a:ext cx="3139676" cy="193210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672A660-EE86-F163-A4AA-54169EFBD5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2643" y="2537652"/>
            <a:ext cx="3103623" cy="107361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E3FD460-62E9-B037-07C3-D9CEB54B3A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3856221" y="1705185"/>
            <a:ext cx="1206400" cy="868416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9F80C8F-1DB1-6CFF-B026-9CF497C63C06}"/>
              </a:ext>
            </a:extLst>
          </p:cNvPr>
          <p:cNvSpPr txBox="1"/>
          <p:nvPr/>
        </p:nvSpPr>
        <p:spPr>
          <a:xfrm>
            <a:off x="588004" y="5244964"/>
            <a:ext cx="732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C00000"/>
                </a:solidFill>
              </a:rPr>
              <a:t>flag-1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BB5A492-A054-A189-1D36-601B905E1AA2}"/>
              </a:ext>
            </a:extLst>
          </p:cNvPr>
          <p:cNvSpPr txBox="1"/>
          <p:nvPr/>
        </p:nvSpPr>
        <p:spPr>
          <a:xfrm>
            <a:off x="7551926" y="5252961"/>
            <a:ext cx="732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accent6"/>
                </a:solidFill>
              </a:rPr>
              <a:t>flag-2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F9F83E9-9242-EA4C-8C56-79A0C91B08AB}"/>
              </a:ext>
            </a:extLst>
          </p:cNvPr>
          <p:cNvSpPr txBox="1"/>
          <p:nvPr/>
        </p:nvSpPr>
        <p:spPr>
          <a:xfrm>
            <a:off x="4884701" y="5283080"/>
            <a:ext cx="732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0000FF"/>
                </a:solidFill>
              </a:rPr>
              <a:t>flag-3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EDC73CA-7ECC-464C-B14C-AC3A41AD27BA}"/>
              </a:ext>
            </a:extLst>
          </p:cNvPr>
          <p:cNvSpPr txBox="1"/>
          <p:nvPr/>
        </p:nvSpPr>
        <p:spPr>
          <a:xfrm>
            <a:off x="2583922" y="5261308"/>
            <a:ext cx="732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765723"/>
                </a:solidFill>
              </a:rPr>
              <a:t>flag-4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7E2C0F3-D215-4466-C3F9-A1D79378F166}"/>
              </a:ext>
            </a:extLst>
          </p:cNvPr>
          <p:cNvSpPr txBox="1"/>
          <p:nvPr/>
        </p:nvSpPr>
        <p:spPr>
          <a:xfrm>
            <a:off x="8343373" y="5239457"/>
            <a:ext cx="732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FF85FF"/>
                </a:solidFill>
              </a:rPr>
              <a:t>flag-5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E91735C-B042-F8FE-27AC-A52B8044B699}"/>
              </a:ext>
            </a:extLst>
          </p:cNvPr>
          <p:cNvSpPr txBox="1"/>
          <p:nvPr/>
        </p:nvSpPr>
        <p:spPr>
          <a:xfrm>
            <a:off x="463064" y="4809576"/>
            <a:ext cx="1119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“primary”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E17522C-9145-6271-CDA2-0C084255C1D4}"/>
              </a:ext>
            </a:extLst>
          </p:cNvPr>
          <p:cNvSpPr txBox="1"/>
          <p:nvPr/>
        </p:nvSpPr>
        <p:spPr>
          <a:xfrm>
            <a:off x="7305781" y="4798318"/>
            <a:ext cx="10375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6"/>
                </a:solidFill>
              </a:rPr>
              <a:t>“secondary,</a:t>
            </a:r>
            <a:br>
              <a:rPr lang="en-US" sz="1400" dirty="0">
                <a:solidFill>
                  <a:schemeClr val="accent6"/>
                </a:solidFill>
              </a:rPr>
            </a:br>
            <a:r>
              <a:rPr lang="en-US" sz="1400" dirty="0">
                <a:solidFill>
                  <a:schemeClr val="accent6"/>
                </a:solidFill>
              </a:rPr>
              <a:t>lateral”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597A9CA-FADB-23AE-EAD7-9EBF92FB10E3}"/>
              </a:ext>
            </a:extLst>
          </p:cNvPr>
          <p:cNvSpPr txBox="1"/>
          <p:nvPr/>
        </p:nvSpPr>
        <p:spPr>
          <a:xfrm>
            <a:off x="2505604" y="4821415"/>
            <a:ext cx="11193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765723"/>
                </a:solidFill>
              </a:rPr>
              <a:t>“predicted peritrichous”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9730014-C699-26F3-D512-3FFF78D10051}"/>
              </a:ext>
            </a:extLst>
          </p:cNvPr>
          <p:cNvSpPr txBox="1"/>
          <p:nvPr/>
        </p:nvSpPr>
        <p:spPr>
          <a:xfrm>
            <a:off x="4844156" y="4801147"/>
            <a:ext cx="11193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00FF"/>
                </a:solidFill>
              </a:rPr>
              <a:t>“predicted peritrichous”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47A110A-9070-B9DD-41CB-9196886520CB}"/>
              </a:ext>
            </a:extLst>
          </p:cNvPr>
          <p:cNvSpPr txBox="1"/>
          <p:nvPr/>
        </p:nvSpPr>
        <p:spPr>
          <a:xfrm>
            <a:off x="8244787" y="4800843"/>
            <a:ext cx="980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85FF"/>
                </a:solidFill>
              </a:rPr>
              <a:t>“polar”</a:t>
            </a:r>
          </a:p>
        </p:txBody>
      </p:sp>
    </p:spTree>
    <p:extLst>
      <p:ext uri="{BB962C8B-B14F-4D97-AF65-F5344CB8AC3E}">
        <p14:creationId xmlns:p14="http://schemas.microsoft.com/office/powerpoint/2010/main" val="8997858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51A97B-18C1-7E3F-6FFE-DA6FB1E2CE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14830"/>
            <a:ext cx="7886700" cy="566207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000" dirty="0"/>
              <a:t>Liu &amp; Ochman (2007)</a:t>
            </a:r>
            <a:br>
              <a:rPr lang="en-US" sz="3000" dirty="0"/>
            </a:br>
            <a:r>
              <a:rPr lang="en-US" sz="2000" dirty="0"/>
              <a:t>(the good one!)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D16567-EFB3-CF53-2D5E-B30CD71E5C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554" y="736599"/>
            <a:ext cx="5389843" cy="538480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E0FA133-330D-98AC-AE17-4DDB991645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3323" y="5066773"/>
            <a:ext cx="3482009" cy="17526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866387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51A97B-18C1-7E3F-6FFE-DA6FB1E2CE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14830"/>
            <a:ext cx="7886700" cy="566207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000" dirty="0"/>
              <a:t>Liu &amp; Ochman (2007)</a:t>
            </a:r>
            <a:br>
              <a:rPr lang="en-US" sz="3000" dirty="0"/>
            </a:br>
            <a:r>
              <a:rPr lang="en-US" sz="2000" dirty="0"/>
              <a:t>(the good one!)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D16567-EFB3-CF53-2D5E-B30CD71E5C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554" y="736599"/>
            <a:ext cx="5389843" cy="538480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E0FA133-330D-98AC-AE17-4DDB991645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3323" y="5066773"/>
            <a:ext cx="3482009" cy="17526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261AA741-C9CB-FB5E-6B36-C3B1B3418B29}"/>
              </a:ext>
            </a:extLst>
          </p:cNvPr>
          <p:cNvSpPr/>
          <p:nvPr/>
        </p:nvSpPr>
        <p:spPr>
          <a:xfrm>
            <a:off x="3691465" y="2980267"/>
            <a:ext cx="1100667" cy="143934"/>
          </a:xfrm>
          <a:prstGeom prst="ellipse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905C891-D89C-DEC8-1F68-ED7F39623F4A}"/>
              </a:ext>
            </a:extLst>
          </p:cNvPr>
          <p:cNvSpPr/>
          <p:nvPr/>
        </p:nvSpPr>
        <p:spPr>
          <a:xfrm>
            <a:off x="3200401" y="4233332"/>
            <a:ext cx="1981200" cy="457201"/>
          </a:xfrm>
          <a:prstGeom prst="ellipse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3BC1B4F-55E3-5555-6E19-98BE9AA6544E}"/>
              </a:ext>
            </a:extLst>
          </p:cNvPr>
          <p:cNvSpPr/>
          <p:nvPr/>
        </p:nvSpPr>
        <p:spPr>
          <a:xfrm>
            <a:off x="4792132" y="3429000"/>
            <a:ext cx="1100667" cy="381004"/>
          </a:xfrm>
          <a:prstGeom prst="ellipse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6DAEC8-62B0-F514-F7C6-E1ECF3DB82E2}"/>
              </a:ext>
            </a:extLst>
          </p:cNvPr>
          <p:cNvSpPr txBox="1"/>
          <p:nvPr/>
        </p:nvSpPr>
        <p:spPr>
          <a:xfrm>
            <a:off x="4792132" y="3465614"/>
            <a:ext cx="10863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“secondary”</a:t>
            </a:r>
          </a:p>
        </p:txBody>
      </p:sp>
    </p:spTree>
    <p:extLst>
      <p:ext uri="{BB962C8B-B14F-4D97-AF65-F5344CB8AC3E}">
        <p14:creationId xmlns:p14="http://schemas.microsoft.com/office/powerpoint/2010/main" val="28478583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51A97B-18C1-7E3F-6FFE-DA6FB1E2CE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14830"/>
            <a:ext cx="7886700" cy="566207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000" dirty="0"/>
              <a:t>Liu &amp; Ochman (2007)</a:t>
            </a:r>
            <a:br>
              <a:rPr lang="en-US" sz="3000" dirty="0"/>
            </a:br>
            <a:r>
              <a:rPr lang="en-US" sz="2000" dirty="0"/>
              <a:t>(the good one!)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D16567-EFB3-CF53-2D5E-B30CD71E5C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554" y="736599"/>
            <a:ext cx="5389843" cy="538480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E0FA133-330D-98AC-AE17-4DDB991645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3323" y="5066773"/>
            <a:ext cx="3482009" cy="17526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261AA741-C9CB-FB5E-6B36-C3B1B3418B29}"/>
              </a:ext>
            </a:extLst>
          </p:cNvPr>
          <p:cNvSpPr/>
          <p:nvPr/>
        </p:nvSpPr>
        <p:spPr>
          <a:xfrm>
            <a:off x="3691465" y="2980267"/>
            <a:ext cx="1100667" cy="143934"/>
          </a:xfrm>
          <a:prstGeom prst="ellipse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905C891-D89C-DEC8-1F68-ED7F39623F4A}"/>
              </a:ext>
            </a:extLst>
          </p:cNvPr>
          <p:cNvSpPr/>
          <p:nvPr/>
        </p:nvSpPr>
        <p:spPr>
          <a:xfrm>
            <a:off x="3200401" y="4233332"/>
            <a:ext cx="1981200" cy="457201"/>
          </a:xfrm>
          <a:prstGeom prst="ellipse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3BC1B4F-55E3-5555-6E19-98BE9AA6544E}"/>
              </a:ext>
            </a:extLst>
          </p:cNvPr>
          <p:cNvSpPr/>
          <p:nvPr/>
        </p:nvSpPr>
        <p:spPr>
          <a:xfrm>
            <a:off x="4792132" y="3429000"/>
            <a:ext cx="1100667" cy="381004"/>
          </a:xfrm>
          <a:prstGeom prst="ellipse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6DAEC8-62B0-F514-F7C6-E1ECF3DB82E2}"/>
              </a:ext>
            </a:extLst>
          </p:cNvPr>
          <p:cNvSpPr txBox="1"/>
          <p:nvPr/>
        </p:nvSpPr>
        <p:spPr>
          <a:xfrm>
            <a:off x="4792132" y="3465614"/>
            <a:ext cx="10863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“secondary”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8B5E384-91B7-2671-5CAB-341B39C7F5C4}"/>
              </a:ext>
            </a:extLst>
          </p:cNvPr>
          <p:cNvSpPr/>
          <p:nvPr/>
        </p:nvSpPr>
        <p:spPr>
          <a:xfrm>
            <a:off x="1507068" y="4910666"/>
            <a:ext cx="1481665" cy="634999"/>
          </a:xfrm>
          <a:prstGeom prst="ellipse">
            <a:avLst/>
          </a:prstGeom>
          <a:noFill/>
          <a:ln w="34925">
            <a:solidFill>
              <a:srgbClr val="00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05DAC42-E9BC-BFBC-FFC3-98E7B915E418}"/>
              </a:ext>
            </a:extLst>
          </p:cNvPr>
          <p:cNvSpPr/>
          <p:nvPr/>
        </p:nvSpPr>
        <p:spPr>
          <a:xfrm>
            <a:off x="3022601" y="4919135"/>
            <a:ext cx="1921932" cy="596895"/>
          </a:xfrm>
          <a:prstGeom prst="ellipse">
            <a:avLst/>
          </a:prstGeom>
          <a:noFill/>
          <a:ln w="34925">
            <a:solidFill>
              <a:srgbClr val="00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E484FEFD-BC7D-1FEA-40C2-5AB5DE8361D7}"/>
              </a:ext>
            </a:extLst>
          </p:cNvPr>
          <p:cNvSpPr/>
          <p:nvPr/>
        </p:nvSpPr>
        <p:spPr>
          <a:xfrm>
            <a:off x="3457163" y="3941154"/>
            <a:ext cx="1911057" cy="1172713"/>
          </a:xfrm>
          <a:custGeom>
            <a:avLst/>
            <a:gdLst>
              <a:gd name="connsiteX0" fmla="*/ 1461969 w 1911057"/>
              <a:gd name="connsiteY0" fmla="*/ 1172713 h 1172713"/>
              <a:gd name="connsiteX1" fmla="*/ 1792169 w 1911057"/>
              <a:gd name="connsiteY1" fmla="*/ 952579 h 1172713"/>
              <a:gd name="connsiteX2" fmla="*/ 1910703 w 1911057"/>
              <a:gd name="connsiteY2" fmla="*/ 520779 h 1172713"/>
              <a:gd name="connsiteX3" fmla="*/ 1817569 w 1911057"/>
              <a:gd name="connsiteY3" fmla="*/ 334513 h 1172713"/>
              <a:gd name="connsiteX4" fmla="*/ 1529703 w 1911057"/>
              <a:gd name="connsiteY4" fmla="*/ 173646 h 1172713"/>
              <a:gd name="connsiteX5" fmla="*/ 1131769 w 1911057"/>
              <a:gd name="connsiteY5" fmla="*/ 131313 h 1172713"/>
              <a:gd name="connsiteX6" fmla="*/ 894703 w 1911057"/>
              <a:gd name="connsiteY6" fmla="*/ 4313 h 1172713"/>
              <a:gd name="connsiteX7" fmla="*/ 344369 w 1911057"/>
              <a:gd name="connsiteY7" fmla="*/ 29713 h 1172713"/>
              <a:gd name="connsiteX8" fmla="*/ 64969 w 1911057"/>
              <a:gd name="connsiteY8" fmla="*/ 29713 h 1172713"/>
              <a:gd name="connsiteX9" fmla="*/ 5703 w 1911057"/>
              <a:gd name="connsiteY9" fmla="*/ 148246 h 1172713"/>
              <a:gd name="connsiteX10" fmla="*/ 5703 w 1911057"/>
              <a:gd name="connsiteY10" fmla="*/ 156713 h 1172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911057" h="1172713">
                <a:moveTo>
                  <a:pt x="1461969" y="1172713"/>
                </a:moveTo>
                <a:cubicBezTo>
                  <a:pt x="1589674" y="1116974"/>
                  <a:pt x="1717380" y="1061235"/>
                  <a:pt x="1792169" y="952579"/>
                </a:cubicBezTo>
                <a:cubicBezTo>
                  <a:pt x="1866958" y="843923"/>
                  <a:pt x="1906470" y="623790"/>
                  <a:pt x="1910703" y="520779"/>
                </a:cubicBezTo>
                <a:cubicBezTo>
                  <a:pt x="1914936" y="417768"/>
                  <a:pt x="1881069" y="392368"/>
                  <a:pt x="1817569" y="334513"/>
                </a:cubicBezTo>
                <a:cubicBezTo>
                  <a:pt x="1754069" y="276658"/>
                  <a:pt x="1644003" y="207513"/>
                  <a:pt x="1529703" y="173646"/>
                </a:cubicBezTo>
                <a:cubicBezTo>
                  <a:pt x="1415403" y="139779"/>
                  <a:pt x="1237602" y="159535"/>
                  <a:pt x="1131769" y="131313"/>
                </a:cubicBezTo>
                <a:cubicBezTo>
                  <a:pt x="1025936" y="103091"/>
                  <a:pt x="1025936" y="21246"/>
                  <a:pt x="894703" y="4313"/>
                </a:cubicBezTo>
                <a:cubicBezTo>
                  <a:pt x="763470" y="-12620"/>
                  <a:pt x="482658" y="25480"/>
                  <a:pt x="344369" y="29713"/>
                </a:cubicBezTo>
                <a:cubicBezTo>
                  <a:pt x="206080" y="33946"/>
                  <a:pt x="121413" y="9958"/>
                  <a:pt x="64969" y="29713"/>
                </a:cubicBezTo>
                <a:cubicBezTo>
                  <a:pt x="8525" y="49468"/>
                  <a:pt x="15581" y="127079"/>
                  <a:pt x="5703" y="148246"/>
                </a:cubicBezTo>
                <a:cubicBezTo>
                  <a:pt x="-4175" y="169413"/>
                  <a:pt x="764" y="163063"/>
                  <a:pt x="5703" y="156713"/>
                </a:cubicBezTo>
              </a:path>
            </a:pathLst>
          </a:custGeom>
          <a:noFill/>
          <a:ln w="31750">
            <a:solidFill>
              <a:srgbClr val="0000FF"/>
            </a:solidFill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Brace 12">
            <a:extLst>
              <a:ext uri="{FF2B5EF4-FFF2-40B4-BE49-F238E27FC236}">
                <a16:creationId xmlns:a16="http://schemas.microsoft.com/office/drawing/2014/main" id="{45B9C6F4-7D67-25E3-5198-5A654BFDB23F}"/>
              </a:ext>
            </a:extLst>
          </p:cNvPr>
          <p:cNvSpPr/>
          <p:nvPr/>
        </p:nvSpPr>
        <p:spPr>
          <a:xfrm>
            <a:off x="5431720" y="4065855"/>
            <a:ext cx="265132" cy="745067"/>
          </a:xfrm>
          <a:prstGeom prst="rightBrace">
            <a:avLst/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6DC1216-E357-EBE9-EE65-E7854DA0AEB2}"/>
              </a:ext>
            </a:extLst>
          </p:cNvPr>
          <p:cNvSpPr txBox="1"/>
          <p:nvPr/>
        </p:nvSpPr>
        <p:spPr>
          <a:xfrm>
            <a:off x="5696852" y="3906023"/>
            <a:ext cx="34820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00FF"/>
                </a:solidFill>
              </a:rPr>
              <a:t>Based on the organismal phylogeny, you might expect </a:t>
            </a:r>
            <a:r>
              <a:rPr lang="en-US" sz="1200" i="1" dirty="0">
                <a:solidFill>
                  <a:srgbClr val="0000FF"/>
                </a:solidFill>
              </a:rPr>
              <a:t>E. coli </a:t>
            </a:r>
            <a:r>
              <a:rPr lang="en-US" sz="1200" dirty="0">
                <a:solidFill>
                  <a:srgbClr val="0000FF"/>
                </a:solidFill>
              </a:rPr>
              <a:t>K-12 &amp; friends up here in the gammas, rather than over with the Betaproteobacteria</a:t>
            </a:r>
          </a:p>
          <a:p>
            <a:r>
              <a:rPr lang="en-US" sz="1200" dirty="0">
                <a:solidFill>
                  <a:srgbClr val="0000FF"/>
                </a:solidFill>
              </a:rPr>
              <a:t>(this was Ferreira, </a:t>
            </a:r>
            <a:r>
              <a:rPr lang="en-US" sz="1200" dirty="0" err="1">
                <a:solidFill>
                  <a:srgbClr val="0000FF"/>
                </a:solidFill>
              </a:rPr>
              <a:t>Beeby</a:t>
            </a:r>
            <a:r>
              <a:rPr lang="en-US" sz="1200" dirty="0">
                <a:solidFill>
                  <a:srgbClr val="0000FF"/>
                </a:solidFill>
              </a:rPr>
              <a:t> et al.’s point)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87EF308-BD64-B1F0-CCF3-96D3FDC0F70B}"/>
              </a:ext>
            </a:extLst>
          </p:cNvPr>
          <p:cNvSpPr txBox="1"/>
          <p:nvPr/>
        </p:nvSpPr>
        <p:spPr>
          <a:xfrm>
            <a:off x="5992208" y="1197776"/>
            <a:ext cx="260145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Liu &amp; Ochman: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FF0000"/>
                </a:solidFill>
              </a:rPr>
              <a:t>red (”secondary”) systems duplicated within </a:t>
            </a:r>
            <a:r>
              <a:rPr lang="en-US" sz="1200" dirty="0" err="1">
                <a:solidFill>
                  <a:srgbClr val="FF0000"/>
                </a:solidFill>
              </a:rPr>
              <a:t>nonenteric</a:t>
            </a:r>
            <a:r>
              <a:rPr lang="en-US" sz="1200" dirty="0">
                <a:solidFill>
                  <a:srgbClr val="FF0000"/>
                </a:solidFill>
              </a:rPr>
              <a:t> gammas, then HGT independently to betas &amp; </a:t>
            </a:r>
            <a:r>
              <a:rPr lang="en-US" sz="1200" dirty="0" err="1">
                <a:solidFill>
                  <a:srgbClr val="FF0000"/>
                </a:solidFill>
              </a:rPr>
              <a:t>enteros</a:t>
            </a:r>
            <a:endParaRPr lang="en-US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62527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51A97B-18C1-7E3F-6FFE-DA6FB1E2CE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14830"/>
            <a:ext cx="7886700" cy="566207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000" dirty="0"/>
              <a:t>Liu &amp; Ochman (2007)</a:t>
            </a:r>
            <a:br>
              <a:rPr lang="en-US" sz="3000" dirty="0"/>
            </a:br>
            <a:r>
              <a:rPr lang="en-US" sz="2000" dirty="0"/>
              <a:t>(the good one!)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0FA133-330D-98AC-AE17-4DDB991645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3323" y="5066773"/>
            <a:ext cx="3482009" cy="17526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138E74E-0B43-31A4-34BE-BD57B0ADB4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68" y="729774"/>
            <a:ext cx="5969016" cy="601339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8A1BF89-5E43-D44D-615B-8B5BCEF4C3F6}"/>
              </a:ext>
            </a:extLst>
          </p:cNvPr>
          <p:cNvSpPr txBox="1"/>
          <p:nvPr/>
        </p:nvSpPr>
        <p:spPr>
          <a:xfrm>
            <a:off x="4198252" y="5481895"/>
            <a:ext cx="17538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0000FF"/>
                </a:solidFill>
              </a:rPr>
              <a:t>This has the enteric primary systems next to the Betas, also…</a:t>
            </a:r>
          </a:p>
        </p:txBody>
      </p:sp>
    </p:spTree>
    <p:extLst>
      <p:ext uri="{BB962C8B-B14F-4D97-AF65-F5344CB8AC3E}">
        <p14:creationId xmlns:p14="http://schemas.microsoft.com/office/powerpoint/2010/main" val="25903541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d1b36e95-0d50-42e9-958f-b63fa906beaa}" enabled="0" method="" siteId="{d1b36e95-0d50-42e9-958f-b63fa906beaa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346</TotalTime>
  <Words>710</Words>
  <Application>Microsoft Macintosh PowerPoint</Application>
  <PresentationFormat>On-screen Show (4:3)</PresentationFormat>
  <Paragraphs>91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3" baseType="lpstr">
      <vt:lpstr>Arial</vt:lpstr>
      <vt:lpstr>Calibri</vt:lpstr>
      <vt:lpstr>Calibri Light</vt:lpstr>
      <vt:lpstr>Office Theme</vt:lpstr>
      <vt:lpstr>2023-08-22: Auckland update</vt:lpstr>
      <vt:lpstr>Linking MotA tree to the literature</vt:lpstr>
      <vt:lpstr>Locus gene orders: flag-1 to flag-5</vt:lpstr>
      <vt:lpstr>Boo!</vt:lpstr>
      <vt:lpstr>De Maayer et al. naming</vt:lpstr>
      <vt:lpstr>Liu &amp; Ochman (2007) (the good one!)</vt:lpstr>
      <vt:lpstr>Liu &amp; Ochman (2007) (the good one!)</vt:lpstr>
      <vt:lpstr>Liu &amp; Ochman (2007) (the good one!)</vt:lpstr>
      <vt:lpstr>Liu &amp; Ochman (2007) (the good one!)</vt:lpstr>
      <vt:lpstr>Liu &amp; Ochman (2007) (the good one!)</vt:lpstr>
      <vt:lpstr>Liu &amp; Ochman (2007) (the good one!)</vt:lpstr>
      <vt:lpstr>Ferreira, Beeby et al. 2021</vt:lpstr>
      <vt:lpstr>Ferreira, Beeby et al. 2021</vt:lpstr>
      <vt:lpstr>Ferreira, Beeby et al. 2021</vt:lpstr>
      <vt:lpstr>PowerPoint Presentation</vt:lpstr>
      <vt:lpstr>PowerPoint Presentation</vt:lpstr>
      <vt:lpstr>Power Sources</vt:lpstr>
      <vt:lpstr>Methods</vt:lpstr>
      <vt:lpstr>Results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Plan for paper</vt:lpstr>
      <vt:lpstr>Jiahe Zhang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Jiahe Zhang</dc:title>
  <dc:creator>Caroline Puente-Lelievre</dc:creator>
  <cp:lastModifiedBy>Nicholas Matzke</cp:lastModifiedBy>
  <cp:revision>18</cp:revision>
  <dcterms:created xsi:type="dcterms:W3CDTF">2023-08-22T01:35:47Z</dcterms:created>
  <dcterms:modified xsi:type="dcterms:W3CDTF">2023-08-22T12:53:40Z</dcterms:modified>
</cp:coreProperties>
</file>